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83" r:id="rId30"/>
    <p:sldId id="284" r:id="rId31"/>
    <p:sldId id="292" r:id="rId32"/>
    <p:sldId id="285" r:id="rId33"/>
    <p:sldId id="287" r:id="rId34"/>
    <p:sldId id="293" r:id="rId35"/>
    <p:sldId id="294" r:id="rId36"/>
    <p:sldId id="295" r:id="rId37"/>
    <p:sldId id="288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-72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6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4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3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6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3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64D8-C3AF-4B7D-92B9-9BF076C5E17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F056-1D20-49BE-8B85-95146E6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6753"/>
            <a:ext cx="9144000" cy="941215"/>
          </a:xfrm>
        </p:spPr>
        <p:txBody>
          <a:bodyPr/>
          <a:lstStyle/>
          <a:p>
            <a:r>
              <a:rPr lang="ru-RU" dirty="0" smtClean="0"/>
              <a:t>Лекция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37968"/>
            <a:ext cx="9144000" cy="463335"/>
          </a:xfrm>
        </p:spPr>
        <p:txBody>
          <a:bodyPr/>
          <a:lstStyle/>
          <a:p>
            <a:r>
              <a:rPr lang="ru-RU" dirty="0" smtClean="0"/>
              <a:t>Файловые вирусы в </a:t>
            </a:r>
            <a:r>
              <a:rPr lang="en-US" dirty="0" smtClean="0"/>
              <a:t>MS-DOS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5" y="1793831"/>
            <a:ext cx="11473404" cy="43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3.4.2. Заражение в середину файла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58" y="1911350"/>
            <a:ext cx="5563083" cy="35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3.4.3. Заражение в начало файла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5867"/>
            <a:ext cx="10007600" cy="4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925"/>
          </a:xfrm>
        </p:spPr>
        <p:txBody>
          <a:bodyPr>
            <a:noAutofit/>
          </a:bodyPr>
          <a:lstStyle/>
          <a:p>
            <a:r>
              <a:rPr lang="ru-RU" sz="2400" dirty="0" smtClean="0"/>
              <a:t>3.5. Нерезидентные вирусы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1050"/>
            <a:ext cx="10515600" cy="53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3.5.1. Метод предопределенного местоположения файлов 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1562100"/>
            <a:ext cx="10936557" cy="1673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3235666"/>
            <a:ext cx="9420226" cy="19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8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3.5.2. Метод поиска в текущем каталоге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01" y="806134"/>
            <a:ext cx="4540673" cy="5275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" y="480331"/>
            <a:ext cx="4775834" cy="3268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49324"/>
            <a:ext cx="4404359" cy="29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3.5.3. Метод рекурсивного обхода дерева каталогов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4725"/>
            <a:ext cx="10515600" cy="441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Основан на следующих предпосылках. Если в байте атрибутов, помещаемом перед вызовом функции 4Eh в регистр CL, установить бит с номером 4, то в список перечисляемых файлов попадут не только обычные файлы, но и каталоги. Для того чтобы переместиться в найденный таким образом каталог (сделать его текущим), операционная система MS-DOS предоставляет программисту функцию с кодом 3Bh. Перед ее вызовом достаточно указать в регистровой паре DS:DX адрес пути к указанному каталогу. </a:t>
            </a:r>
          </a:p>
          <a:p>
            <a:pPr marL="0" indent="0">
              <a:buNone/>
            </a:pPr>
            <a:r>
              <a:rPr lang="ru-RU" sz="2000" dirty="0"/>
              <a:t>Конечно, этого мало для полноценной навигации по файловой системе. Как минимум потребуются еще:  </a:t>
            </a:r>
            <a:endParaRPr lang="ru-RU" sz="2000" dirty="0" smtClean="0"/>
          </a:p>
          <a:p>
            <a:r>
              <a:rPr lang="ru-RU" sz="2000" dirty="0" smtClean="0"/>
              <a:t>функция </a:t>
            </a:r>
            <a:r>
              <a:rPr lang="ru-RU" sz="2000" dirty="0"/>
              <a:t>с кодом 47h, которая позволяет определить путь к текущему каталогу;  </a:t>
            </a:r>
            <a:endParaRPr lang="ru-RU" sz="2000" dirty="0" smtClean="0"/>
          </a:p>
          <a:p>
            <a:r>
              <a:rPr lang="ru-RU" sz="2000" dirty="0" smtClean="0"/>
              <a:t>функция </a:t>
            </a:r>
            <a:r>
              <a:rPr lang="ru-RU" sz="2000" dirty="0"/>
              <a:t>с кодом 25h, которая позволяет определить код текущего дискового устройства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функция </a:t>
            </a:r>
            <a:r>
              <a:rPr lang="ru-RU" sz="2000" dirty="0"/>
              <a:t>с кодом 0Eh, которая позволяет зафиксировать указанное дисковое устройство в качестве текущего.</a:t>
            </a:r>
          </a:p>
        </p:txBody>
      </p:sp>
    </p:spTree>
    <p:extLst>
      <p:ext uri="{BB962C8B-B14F-4D97-AF65-F5344CB8AC3E}">
        <p14:creationId xmlns:p14="http://schemas.microsoft.com/office/powerpoint/2010/main" val="62013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854"/>
            <a:ext cx="10515600" cy="7725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3.5.4. Метод поиска по «тропе»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018" y="871376"/>
            <a:ext cx="10678297" cy="222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В MS-DOS был предусмотрен механизм создания списка заранее предопределенных каталогов, в которых командный процессор «COMMAND.COM» пытался искать запускаемые программы, ограждая пользователя от необходимости вручную перемещаться в эти каталоги. Упомянутый механизм дожил до сих пор даже во вполне современных операционных системах </a:t>
            </a:r>
            <a:r>
              <a:rPr lang="ru-RU" sz="2000" dirty="0" err="1" smtClean="0"/>
              <a:t>cемейства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. Этот список задается в конфигурационных файлах «AUTOEXEC.BAT» или «AUTOEXEC.NT» при помощи строк типа «</a:t>
            </a:r>
            <a:r>
              <a:rPr lang="ru-RU" sz="2000" dirty="0" err="1" smtClean="0"/>
              <a:t>path</a:t>
            </a:r>
            <a:r>
              <a:rPr lang="ru-RU" sz="2000" dirty="0" smtClean="0"/>
              <a:t> каталог1;каталог2;... </a:t>
            </a:r>
            <a:r>
              <a:rPr lang="ru-RU" sz="2000" dirty="0" err="1" smtClean="0"/>
              <a:t>каталогN</a:t>
            </a:r>
            <a:r>
              <a:rPr lang="ru-RU" sz="2000" dirty="0" smtClean="0"/>
              <a:t>» или «</a:t>
            </a:r>
            <a:r>
              <a:rPr lang="ru-RU" sz="2000" dirty="0" err="1" smtClean="0"/>
              <a:t>set</a:t>
            </a:r>
            <a:r>
              <a:rPr lang="ru-RU" sz="2000" dirty="0" smtClean="0"/>
              <a:t> </a:t>
            </a:r>
            <a:r>
              <a:rPr lang="ru-RU" sz="2000" dirty="0" err="1" smtClean="0"/>
              <a:t>path</a:t>
            </a:r>
            <a:r>
              <a:rPr lang="ru-RU" sz="2000" dirty="0" smtClean="0"/>
              <a:t>=каталог1;каталог2;... </a:t>
            </a:r>
            <a:r>
              <a:rPr lang="ru-RU" sz="2000" dirty="0" err="1" smtClean="0"/>
              <a:t>каталогN</a:t>
            </a:r>
            <a:r>
              <a:rPr lang="ru-RU" sz="2000" dirty="0" smtClean="0"/>
              <a:t>». В современных версиях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он хранится в Реестре.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4" y="3403966"/>
            <a:ext cx="10293266" cy="22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3.6.1. Схема распределения памяти в MS-DOS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30" y="1079114"/>
            <a:ext cx="4713519" cy="530739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105161"/>
            <a:ext cx="10515600" cy="336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3.6. Резидентные вирусы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0" y="1238198"/>
            <a:ext cx="6953250" cy="44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3.6.2. Способы выделения вирусом фрагмента памяти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1" y="2050270"/>
            <a:ext cx="5951799" cy="2841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948901"/>
            <a:ext cx="5800606" cy="372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225" y="1397681"/>
            <a:ext cx="11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способ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0953" y="1397681"/>
            <a:ext cx="12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способ</a:t>
            </a:r>
          </a:p>
        </p:txBody>
      </p:sp>
    </p:spTree>
    <p:extLst>
      <p:ext uri="{BB962C8B-B14F-4D97-AF65-F5344CB8AC3E}">
        <p14:creationId xmlns:p14="http://schemas.microsoft.com/office/powerpoint/2010/main" val="195455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6" y="1409312"/>
            <a:ext cx="10058400" cy="50464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3893" y="703138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 способ</a:t>
            </a:r>
          </a:p>
        </p:txBody>
      </p:sp>
    </p:spTree>
    <p:extLst>
      <p:ext uri="{BB962C8B-B14F-4D97-AF65-F5344CB8AC3E}">
        <p14:creationId xmlns:p14="http://schemas.microsoft.com/office/powerpoint/2010/main" val="48748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638"/>
            <a:ext cx="10515600" cy="705538"/>
          </a:xfrm>
        </p:spPr>
        <p:txBody>
          <a:bodyPr/>
          <a:lstStyle/>
          <a:p>
            <a:r>
              <a:rPr lang="ru-RU" dirty="0" smtClean="0"/>
              <a:t>3.6.3. Обработка прерываний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036"/>
            <a:ext cx="10515600" cy="108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 	Вот пример кода первого в истории резидентного вируса (</a:t>
            </a:r>
            <a:r>
              <a:rPr lang="ru-RU" sz="2400" dirty="0" err="1" smtClean="0"/>
              <a:t>Lehigh</a:t>
            </a:r>
            <a:r>
              <a:rPr lang="ru-RU" sz="2400" dirty="0" smtClean="0"/>
              <a:t>), несколько наивно и неуклюже выполняющего перехват прерывания 21h: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937166"/>
            <a:ext cx="8077200" cy="2001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3939088"/>
            <a:ext cx="8362950" cy="18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3.1. Вирусы-«спутники»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" y="1645582"/>
            <a:ext cx="5889094" cy="3231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2" y="1505606"/>
            <a:ext cx="5234231" cy="35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34" y="135925"/>
            <a:ext cx="10515600" cy="3403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3.6.3.1. Перехват запуска программы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4" y="723899"/>
            <a:ext cx="5097406" cy="541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50" y="723899"/>
            <a:ext cx="5040151" cy="57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414" y="66932"/>
            <a:ext cx="10515600" cy="30454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3.6.3.2. Перехват файловых операций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0" y="542925"/>
            <a:ext cx="4850230" cy="614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45" y="2924175"/>
            <a:ext cx="4745455" cy="11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2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763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3.6.3.3. Перехват операций с каталогами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37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Поиск файлов в каталогах – массовая операция. Каждый раз, перемещаясь по своему диску в </a:t>
            </a:r>
            <a:r>
              <a:rPr lang="ru-RU" sz="2000" dirty="0" err="1" smtClean="0"/>
              <a:t>Norton</a:t>
            </a:r>
            <a:r>
              <a:rPr lang="ru-RU" sz="2000" dirty="0" smtClean="0"/>
              <a:t> </a:t>
            </a:r>
            <a:r>
              <a:rPr lang="ru-RU" sz="2000" dirty="0" err="1" smtClean="0"/>
              <a:t>Commander’е</a:t>
            </a:r>
            <a:r>
              <a:rPr lang="ru-RU" sz="2000" dirty="0" smtClean="0"/>
              <a:t>, пользователь получает в «голубых окошках» все новые и новые списки файлов. И не задумывается о том, что </a:t>
            </a:r>
            <a:r>
              <a:rPr lang="ru-RU" sz="2000" dirty="0" err="1" smtClean="0"/>
              <a:t>Norton</a:t>
            </a:r>
            <a:r>
              <a:rPr lang="ru-RU" sz="2000" dirty="0" smtClean="0"/>
              <a:t> </a:t>
            </a:r>
            <a:r>
              <a:rPr lang="ru-RU" sz="2000" dirty="0" err="1" smtClean="0"/>
              <a:t>Commander</a:t>
            </a:r>
            <a:r>
              <a:rPr lang="ru-RU" sz="2000" dirty="0" smtClean="0"/>
              <a:t> для этого десятки и сотни раз обращается к функциям 4Eh/4Fh. Достаточно вирусу перехватить эти функции в своем резидентном обработчике прерывания 21h, и он получит возможность такого же массового заражения программ! Другой вариант: вирусом перехватывается только функция 3Bh смены текущего каталога (в DS:DX традиционно передается его имя), а сервисы 4Eh/4Fh он вызывает в цикле уже по собственной инициативе. Получается своего рода гибрид резидентного и </a:t>
            </a:r>
            <a:r>
              <a:rPr lang="ru-RU" sz="2000" dirty="0" err="1" smtClean="0"/>
              <a:t>Search</a:t>
            </a:r>
            <a:r>
              <a:rPr lang="ru-RU" sz="2000" dirty="0" smtClean="0"/>
              <a:t>-вируса, причем необычайно «прожорливый»!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694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1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 Вирусы-«невидимки»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9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Применение </a:t>
            </a:r>
            <a:r>
              <a:rPr lang="ru-RU" sz="2000" dirty="0" err="1" smtClean="0"/>
              <a:t>Stealth</a:t>
            </a:r>
            <a:r>
              <a:rPr lang="ru-RU" sz="2000" dirty="0" smtClean="0"/>
              <a:t>-технологии распространено не только в загрузочных вирусах, но и в их файловой разновидности. Поскольку «органами чувств» и «эффекторами» для прикладных программ и самой операционной системы являются в основном сервисные процедуры, доступные через прерывание 21h, то существует теоретическая возможность аккуратно «подменить» некоторое количество этих процедур (впрочем, как и любых других) и заставить их работать по выгодному для резидентного вируса алгоритму. Прежде всего эта выгода заключается в том, чтобы скрыть факт присутствия вируса в системе. </a:t>
            </a:r>
          </a:p>
          <a:p>
            <a:pPr marL="0" indent="0">
              <a:buNone/>
            </a:pPr>
            <a:r>
              <a:rPr lang="ru-RU" sz="2000" dirty="0" smtClean="0"/>
              <a:t>	Самым распространенным является способ «корректировки» длины зараженной программы, когда вирус перехватывает функции 4Eh/4Fh (или 11h/12h), при помощи которых программы «смотрят» на каталоги, и вычитает из возвращаемой длины зараженных программ размер их вирусной части.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69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365125"/>
            <a:ext cx="10657114" cy="5347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3.7.1. «Психологическая» невидимость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29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Во-первых, вирусы стараются сохранять неизменными дату и время создания заражаемых файлов. Действительно, при просмотре каталогов в </a:t>
            </a:r>
            <a:r>
              <a:rPr lang="ru-RU" sz="2200" dirty="0" err="1" smtClean="0"/>
              <a:t>Norton</a:t>
            </a:r>
            <a:r>
              <a:rPr lang="ru-RU" sz="2200" dirty="0" smtClean="0"/>
              <a:t> </a:t>
            </a:r>
            <a:r>
              <a:rPr lang="ru-RU" sz="2200" dirty="0" err="1" smtClean="0"/>
              <a:t>Commander’е</a:t>
            </a:r>
            <a:r>
              <a:rPr lang="ru-RU" sz="2200" dirty="0" smtClean="0"/>
              <a:t> или при помощи команды «DIR» файлы с «сегодняшней» датой последнего доступа выделяются довольно резко, что может вызвать недоумение даже у не очень внимательного пользователя. Поэтому «грамотно» написанные вирусы перед открытием заражаемого файла определяют дату и время его создания при помощи функции 57h, а после закрытия таким же образом восстанавливают прежнее значение. </a:t>
            </a:r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ru-RU" sz="2200" dirty="0" smtClean="0"/>
              <a:t>Во-вторых, вирусы стараются обрабатывать ошибки ввода-вывода. В старых статьях и книгах (конца 1980-х годов) нередко можно было встретить примерно вот такую характеристику какого-нибудь вируса: </a:t>
            </a:r>
          </a:p>
          <a:p>
            <a:pPr marL="0" indent="0">
              <a:buNone/>
            </a:pPr>
            <a:r>
              <a:rPr lang="ru-RU" sz="2200" dirty="0" smtClean="0"/>
              <a:t>	...При попытке заражения этим вирусом файла, размещенного на 	защищенной от записи дискете, на экран выдается сообщение «</a:t>
            </a:r>
            <a:r>
              <a:rPr lang="ru-RU" sz="2200" dirty="0" err="1" smtClean="0"/>
              <a:t>Write</a:t>
            </a:r>
            <a:r>
              <a:rPr lang="ru-RU" sz="2200" dirty="0" smtClean="0"/>
              <a:t> </a:t>
            </a:r>
            <a:r>
              <a:rPr lang="ru-RU" sz="2200" dirty="0" err="1" smtClean="0"/>
              <a:t>protect</a:t>
            </a:r>
            <a:r>
              <a:rPr lang="ru-RU" sz="2200" dirty="0" smtClean="0"/>
              <a:t> 	</a:t>
            </a:r>
            <a:r>
              <a:rPr lang="ru-RU" sz="2200" dirty="0" err="1" smtClean="0"/>
              <a:t>error</a:t>
            </a:r>
            <a:r>
              <a:rPr lang="ru-RU" sz="2200" dirty="0" smtClean="0"/>
              <a:t> – A (</a:t>
            </a:r>
            <a:r>
              <a:rPr lang="ru-RU" sz="2200" dirty="0" err="1" smtClean="0"/>
              <a:t>Abort</a:t>
            </a:r>
            <a:r>
              <a:rPr lang="ru-RU" sz="2200" dirty="0" smtClean="0"/>
              <a:t>), R (</a:t>
            </a:r>
            <a:r>
              <a:rPr lang="ru-RU" sz="2200" dirty="0" err="1" smtClean="0"/>
              <a:t>Retry</a:t>
            </a:r>
            <a:r>
              <a:rPr lang="ru-RU" sz="2200" dirty="0" smtClean="0"/>
              <a:t>), I (</a:t>
            </a:r>
            <a:r>
              <a:rPr lang="ru-RU" sz="2200" dirty="0" err="1" smtClean="0"/>
              <a:t>Ignore</a:t>
            </a:r>
            <a:r>
              <a:rPr lang="ru-RU" sz="2200" dirty="0" smtClean="0"/>
              <a:t>), F (</a:t>
            </a:r>
            <a:r>
              <a:rPr lang="ru-RU" sz="2200" dirty="0" err="1" smtClean="0"/>
              <a:t>Fail</a:t>
            </a:r>
            <a:r>
              <a:rPr lang="ru-RU" sz="2200" dirty="0" smtClean="0"/>
              <a:t>)»...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97514"/>
            <a:ext cx="10058400" cy="14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5303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3.7.2. Прямое обращение к системе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0018"/>
            <a:ext cx="10515600" cy="2401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Прежде всего необходимо определиться, что считать «истинным» адресом обработчика прерывания 21h. Ядро MS-DOS ранних версий всегда располагалось в нижних адресах памяти. Начиная с версии 4.0 появилась альтернатива: помещая в конфигурационный файл CONFIG.SYS строчку DOS=HIGH, UMB, можно было размещать это ядро где-то в областях HMA и UMB.</a:t>
            </a:r>
          </a:p>
          <a:p>
            <a:pPr marL="0" indent="0">
              <a:buNone/>
            </a:pPr>
            <a:r>
              <a:rPr lang="ru-RU" sz="2000" dirty="0" smtClean="0"/>
              <a:t>	Но и в этом случае в нижних адресах памяти все равно оставался «переходник» – небольшой фрагмент, «пересылающий» управление на основное ядро: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12" y="3091543"/>
            <a:ext cx="7992176" cy="14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3.7.2.1. Метод предопределенных адресов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41" y="1813268"/>
            <a:ext cx="46447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корректного использования этого метода надо быть уверенным, что текущей версии операционной системы соответствует какая-либо строка в табличке. Если же это не так, то приходится использовать другие способы поиска «истинного» адреса обработчика прерывания 21h.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39" y="1813268"/>
            <a:ext cx="7181961" cy="38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3.7.2.2. Метод трассировки прерывания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198606"/>
            <a:ext cx="12673925" cy="770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09" y="1968843"/>
            <a:ext cx="11125240" cy="2144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99" y="4086637"/>
            <a:ext cx="10514672" cy="1137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09" y="5155253"/>
            <a:ext cx="10075381" cy="15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3" y="435428"/>
            <a:ext cx="6737378" cy="4978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66" y="5414285"/>
            <a:ext cx="7153808" cy="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19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5396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3.7.3. Использование </a:t>
            </a:r>
            <a:r>
              <a:rPr lang="en-US" sz="2400" dirty="0" smtClean="0"/>
              <a:t>SFT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1553"/>
            <a:ext cx="7659746" cy="53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1276"/>
            <a:ext cx="10515600" cy="442655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Рассмотрим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3600" dirty="0" smtClean="0"/>
              <a:t>Spartak_II.2000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7722"/>
            <a:ext cx="10515600" cy="52795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Шаг 1.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Шаг 2.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Шаг 3.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35" y="1073130"/>
            <a:ext cx="7883620" cy="1083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35" y="3059507"/>
            <a:ext cx="8108089" cy="99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35" y="4607251"/>
            <a:ext cx="7391398" cy="16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4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3.8. Зашифрованные и полиморфные вирусы для </a:t>
            </a:r>
            <a:r>
              <a:rPr lang="en-US" sz="2400" dirty="0" smtClean="0"/>
              <a:t>MS-DOS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ru-RU" sz="2000" dirty="0" smtClean="0"/>
              <a:t>Вирус перед внедрением своего кода в «жертву» зашифровывает его, помещая где-то в начале вируса коротенький фрагмент расшифровки. Когда вирус стартует из зараженной программы, то работа вируса начинается с выполнения этого фрагмента (расшифровщика). После завершения его работы основной код вируса готов для исполнения.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2931883"/>
            <a:ext cx="5773464" cy="2932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45" y="3381829"/>
            <a:ext cx="6226555" cy="20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1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7" y="478970"/>
            <a:ext cx="3898389" cy="6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9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0" y="43850"/>
            <a:ext cx="11221995" cy="1325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3.9. Необычные файловые вирусы для MS-DOS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516" y="924912"/>
            <a:ext cx="10814222" cy="552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sz="2400" dirty="0" smtClean="0"/>
              <a:t>3.9.1. «Не-вирус» </a:t>
            </a:r>
            <a:r>
              <a:rPr lang="en-US" sz="2400" dirty="0" err="1" smtClean="0"/>
              <a:t>Eicar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	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3.9.2. «Двуполый» вирус</a:t>
            </a:r>
            <a:r>
              <a:rPr lang="en-US" sz="2400" dirty="0" smtClean="0"/>
              <a:t>  RNMS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RNMS.MW.Man.297 </a:t>
            </a:r>
            <a:r>
              <a:rPr lang="ru-RU" sz="2400" dirty="0"/>
              <a:t>и </a:t>
            </a:r>
            <a:r>
              <a:rPr lang="en-US" sz="2400" dirty="0" smtClean="0"/>
              <a:t>RNMS.MW.Woman.353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	3.9.3</a:t>
            </a:r>
            <a:r>
              <a:rPr lang="ru-RU" sz="2400" dirty="0"/>
              <a:t>. </a:t>
            </a:r>
            <a:r>
              <a:rPr lang="ru-RU" sz="2400" dirty="0" err="1"/>
              <a:t>Файлово</a:t>
            </a:r>
            <a:r>
              <a:rPr lang="ru-RU" sz="2400" dirty="0"/>
              <a:t>-загрузочные вирусы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	3.9.4. Вирусы-«драйверы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r>
              <a:rPr lang="ru-RU" sz="2400" dirty="0" smtClean="0"/>
              <a:t>	3.9.5</a:t>
            </a:r>
            <a:r>
              <a:rPr lang="ru-RU" sz="2400" dirty="0"/>
              <a:t>. Вирусы с «неизвестной» точкой входа</a:t>
            </a:r>
            <a:endParaRPr lang="en-US" sz="24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2" y="1434544"/>
            <a:ext cx="10058400" cy="383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2" y="1883230"/>
            <a:ext cx="10058400" cy="1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2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35877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3.10. Пример обнаружения, анализа и удаления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7050"/>
            <a:ext cx="10515600" cy="5864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sz="2000" dirty="0" smtClean="0"/>
              <a:t>3.10.1. Способы обнаружения и выделения вируса в чистом виде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	3.10.2. Анализ вирусного кода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200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953962"/>
            <a:ext cx="7687856" cy="1255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69337"/>
            <a:ext cx="4762500" cy="842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404976"/>
            <a:ext cx="6350000" cy="2290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684988"/>
            <a:ext cx="5905500" cy="1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9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20" y="0"/>
            <a:ext cx="6983979" cy="1260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" y="1016000"/>
            <a:ext cx="6893561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0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53" y="390134"/>
            <a:ext cx="5712247" cy="24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0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/>
          <a:p>
            <a:r>
              <a:rPr lang="ru-RU" sz="2400" dirty="0"/>
              <a:t>3.10.3. Пишем антивирус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965200"/>
            <a:ext cx="1026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«</a:t>
            </a:r>
            <a:r>
              <a:rPr lang="ru-RU" sz="2000" dirty="0" err="1"/>
              <a:t>блокировщик</a:t>
            </a:r>
            <a:r>
              <a:rPr lang="ru-RU" sz="2000" dirty="0"/>
              <a:t>» – резидентную программу, которая притворяется вирусом, «правильно» отвечает на запрос пароля и не дает, таким образом, настоящему вирусу «вырваться» из зараженной программы;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/>
              <a:t>вакцинатор</a:t>
            </a:r>
            <a:r>
              <a:rPr lang="ru-RU" sz="2000" dirty="0"/>
              <a:t>» – программу, которая обходит все незараженные еще программные файлы и принудительно ставит им метку «62 секунды». </a:t>
            </a:r>
            <a:endParaRPr lang="ru-RU" sz="2000" dirty="0" smtClean="0"/>
          </a:p>
          <a:p>
            <a:r>
              <a:rPr lang="ru-RU" sz="2000" dirty="0"/>
              <a:t>Но для очистки </a:t>
            </a:r>
            <a:r>
              <a:rPr lang="ru-RU" sz="2000" dirty="0" err="1"/>
              <a:t>завирусованной</a:t>
            </a:r>
            <a:r>
              <a:rPr lang="ru-RU" sz="2000" dirty="0"/>
              <a:t> машины понадобится антивирус типа «сканер-фаг». </a:t>
            </a:r>
          </a:p>
        </p:txBody>
      </p:sp>
    </p:spTree>
    <p:extLst>
      <p:ext uri="{BB962C8B-B14F-4D97-AF65-F5344CB8AC3E}">
        <p14:creationId xmlns:p14="http://schemas.microsoft.com/office/powerpoint/2010/main" val="529894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5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3.11. MS-DOS-</a:t>
            </a:r>
            <a:r>
              <a:rPr lang="ru-RU" sz="2400" dirty="0" smtClean="0"/>
              <a:t>вирусы в эпоху </a:t>
            </a:r>
            <a:r>
              <a:rPr lang="en-US" sz="2400" dirty="0" smtClean="0"/>
              <a:t>Windows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3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Все существующие версии операционной системы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умели, умеют и, вероятно, будут уметь в дальнейшем выполнять программы, созданные для работы в MS-DOS1. Хотя, по мнению программистов из фирмы </a:t>
            </a:r>
            <a:r>
              <a:rPr lang="ru-RU" sz="2000" dirty="0" err="1" smtClean="0"/>
              <a:t>Microsoft</a:t>
            </a:r>
            <a:r>
              <a:rPr lang="ru-RU" sz="2000" dirty="0" smtClean="0"/>
              <a:t>, да и самого Билла Гейтса, необходимость поддерживать «устаревшие» форматы программ сильно сдерживает развитие современных операционных систем, делает их архитектурно неоднородными и ненадежными.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Но как бы то ни было, MS-DOS пока жив.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95/98/ME содержат в своих «недрах» полноценные версии (7.0 и 7.1) этой операционной системы и, в принципе, даже поддерживают возможность «отстегивать» от них громоздкую 32-разрядную графическую оболочку2.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NT/2000/XP почти в полном объеме моделируют работу MS-DOS 5.0 и, соответственно, тоже позволяют выполнять под своим управлением «старые» программы.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563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/>
          <a:lstStyle/>
          <a:p>
            <a:r>
              <a:rPr lang="ru-RU" dirty="0" smtClean="0"/>
              <a:t>Шаг 4.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Шаг 5.</a:t>
            </a:r>
            <a:r>
              <a:rPr lang="ru-RU" dirty="0"/>
              <a:t> </a:t>
            </a:r>
            <a:r>
              <a:rPr lang="ru-RU" sz="2000" dirty="0"/>
              <a:t>Программа-жертва запускается из вируса при помощи функции 4Bh прерывания 21h. 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27" y="743366"/>
            <a:ext cx="8948351" cy="1947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95" y="3587943"/>
            <a:ext cx="3626555" cy="30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3.2. «Оверлейные» вирусы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03" y="3562649"/>
            <a:ext cx="5172204" cy="2614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7660"/>
            <a:ext cx="7702379" cy="1111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1" y="2813943"/>
            <a:ext cx="7504435" cy="755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1" y="5409513"/>
            <a:ext cx="5340061" cy="8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556" y="9235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Обычно вирусологи присваивают префикс «</a:t>
            </a:r>
            <a:r>
              <a:rPr lang="en-US" sz="2000" dirty="0" smtClean="0"/>
              <a:t>HLL»  </a:t>
            </a:r>
            <a:r>
              <a:rPr lang="ru-RU" sz="2000" dirty="0" smtClean="0"/>
              <a:t>именам вирусов, написанных на языках высокого уровня – Паскале, Си, </a:t>
            </a:r>
            <a:r>
              <a:rPr lang="ru-RU" sz="2000" dirty="0" err="1" smtClean="0"/>
              <a:t>Бэйсике</a:t>
            </a:r>
            <a:r>
              <a:rPr lang="ru-RU" sz="2000" dirty="0" smtClean="0"/>
              <a:t>, </a:t>
            </a:r>
            <a:r>
              <a:rPr lang="ru-RU" sz="2000" dirty="0" err="1" smtClean="0"/>
              <a:t>Клиппере</a:t>
            </a:r>
            <a:r>
              <a:rPr lang="ru-RU" sz="2000" dirty="0" smtClean="0"/>
              <a:t>, Форте, Модуле-2, </a:t>
            </a:r>
            <a:r>
              <a:rPr lang="en-US" sz="2000" dirty="0" smtClean="0"/>
              <a:t>Delphi </a:t>
            </a:r>
            <a:r>
              <a:rPr lang="ru-RU" sz="2000" dirty="0" smtClean="0"/>
              <a:t>и прочих. Четвертая буква префикса специфицирует тип вируса:</a:t>
            </a:r>
          </a:p>
          <a:p>
            <a:r>
              <a:rPr lang="en-US" dirty="0" smtClean="0"/>
              <a:t>HLLC – </a:t>
            </a:r>
            <a:r>
              <a:rPr lang="ru-RU" dirty="0" smtClean="0"/>
              <a:t>вирусы-спутники (</a:t>
            </a:r>
            <a:r>
              <a:rPr lang="en-US" dirty="0" smtClean="0"/>
              <a:t>companion);</a:t>
            </a:r>
            <a:endParaRPr lang="ru-RU" dirty="0" smtClean="0"/>
          </a:p>
          <a:p>
            <a:r>
              <a:rPr lang="en-US" dirty="0" smtClean="0"/>
              <a:t>HLLP – «</a:t>
            </a:r>
            <a:r>
              <a:rPr lang="ru-RU" dirty="0" smtClean="0"/>
              <a:t>оверлейные» вирусы-паразиты (</a:t>
            </a:r>
            <a:r>
              <a:rPr lang="en-US" dirty="0" smtClean="0"/>
              <a:t>parasitic);</a:t>
            </a:r>
            <a:endParaRPr lang="ru-RU" dirty="0" smtClean="0"/>
          </a:p>
          <a:p>
            <a:r>
              <a:rPr lang="en-US" dirty="0" smtClean="0"/>
              <a:t>HLLO – </a:t>
            </a:r>
            <a:r>
              <a:rPr lang="ru-RU" dirty="0" smtClean="0"/>
              <a:t>перезаписывающие вирусы (</a:t>
            </a:r>
            <a:r>
              <a:rPr lang="en-US" dirty="0" smtClean="0"/>
              <a:t>overwriting).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152400"/>
            <a:ext cx="10515600" cy="6334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3.3. Вирусы, заражающие </a:t>
            </a:r>
            <a:r>
              <a:rPr lang="en-US" sz="2800" dirty="0" smtClean="0"/>
              <a:t>COM-</a:t>
            </a:r>
            <a:r>
              <a:rPr lang="ru-RU" sz="2800" dirty="0" smtClean="0"/>
              <a:t>программы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785813"/>
            <a:ext cx="5534025" cy="395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	3.3.1. Внедрение в файл «жертвы»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3" y="1690688"/>
            <a:ext cx="6387840" cy="494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0875" y="1251228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PSP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28" y="1251228"/>
            <a:ext cx="2333822" cy="52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5159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3.3.2. Возврат управления «жертве»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763588"/>
            <a:ext cx="10458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Сегментные </a:t>
            </a:r>
            <a:r>
              <a:rPr lang="ru-RU" sz="2000" dirty="0"/>
              <a:t>регистры и регистры общего назначения при старте COM-программ имеют определенные значения</a:t>
            </a:r>
            <a:r>
              <a:rPr lang="ru-RU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DX=CS=DS=ES=SS </a:t>
            </a:r>
            <a:r>
              <a:rPr lang="ru-RU" sz="2000" dirty="0"/>
              <a:t>– сегментный адрес выделенной области памяти («базы»);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DI=SP </a:t>
            </a:r>
            <a:r>
              <a:rPr lang="ru-RU" sz="2000" dirty="0"/>
              <a:t>= 0FFFEh, а в стеке всегда 0;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SI=IP </a:t>
            </a:r>
            <a:r>
              <a:rPr lang="ru-RU" sz="2000" dirty="0"/>
              <a:t>= 100h;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AX=BX </a:t>
            </a:r>
            <a:r>
              <a:rPr lang="ru-RU" sz="2000" dirty="0"/>
              <a:t>=0 или 0FFh;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CX </a:t>
            </a:r>
            <a:r>
              <a:rPr lang="ru-RU" sz="2000" dirty="0"/>
              <a:t>= длина программы MOD 65535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вирус </a:t>
            </a:r>
            <a:r>
              <a:rPr lang="en-US" sz="2000" dirty="0"/>
              <a:t>Chukcha.554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621088"/>
            <a:ext cx="5191125" cy="1468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89709"/>
            <a:ext cx="7301926" cy="10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71450"/>
            <a:ext cx="10515600" cy="461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3.4. Вирусы, заражающие </a:t>
            </a:r>
            <a:r>
              <a:rPr lang="en-US" sz="2400" dirty="0" smtClean="0"/>
              <a:t>EXE-</a:t>
            </a:r>
            <a:r>
              <a:rPr lang="ru-RU" sz="2400" dirty="0" smtClean="0"/>
              <a:t>программы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33413"/>
            <a:ext cx="10515600" cy="4732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	3.4.1. «Стандартный» метод заражения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dirty="0" smtClean="0"/>
              <a:t>Вирусописателям при заражении EXE-программ приходится видоизменять (предварительно сохранив) значения полей «</a:t>
            </a:r>
            <a:r>
              <a:rPr lang="ru-RU" sz="2200" dirty="0" err="1" smtClean="0"/>
              <a:t>ReloCS</a:t>
            </a:r>
            <a:r>
              <a:rPr lang="ru-RU" sz="2200" dirty="0" smtClean="0"/>
              <a:t>» и «</a:t>
            </a:r>
            <a:r>
              <a:rPr lang="ru-RU" sz="2200" dirty="0" err="1" smtClean="0"/>
              <a:t>ExeIP</a:t>
            </a:r>
            <a:r>
              <a:rPr lang="ru-RU" sz="2200" dirty="0" smtClean="0"/>
              <a:t>» так, чтобы они указывали на некую команду внутри вируса, приписанного к концу EXE-файла. Пусть </a:t>
            </a:r>
            <a:r>
              <a:rPr lang="ru-RU" sz="2200" dirty="0" err="1" smtClean="0"/>
              <a:t>Len</a:t>
            </a:r>
            <a:r>
              <a:rPr lang="ru-RU" sz="2200" dirty="0" smtClean="0"/>
              <a:t> – это длина </a:t>
            </a:r>
            <a:r>
              <a:rPr lang="ru-RU" sz="2200" dirty="0" err="1" smtClean="0"/>
              <a:t>EXEфайла</a:t>
            </a:r>
            <a:r>
              <a:rPr lang="ru-RU" sz="2200" dirty="0" smtClean="0"/>
              <a:t> до заражения, а </a:t>
            </a:r>
            <a:r>
              <a:rPr lang="ru-RU" sz="2200" dirty="0" err="1" smtClean="0"/>
              <a:t>Delta</a:t>
            </a:r>
            <a:r>
              <a:rPr lang="ru-RU" sz="2200" dirty="0" smtClean="0"/>
              <a:t> – смещение первой команды внутри вируса (обычно </a:t>
            </a:r>
            <a:r>
              <a:rPr lang="ru-RU" sz="2200" dirty="0" err="1" smtClean="0"/>
              <a:t>Delta</a:t>
            </a:r>
            <a:r>
              <a:rPr lang="ru-RU" sz="2200" dirty="0" smtClean="0"/>
              <a:t>=0). Тогда новые значения полей </a:t>
            </a:r>
            <a:r>
              <a:rPr lang="ru-RU" sz="2200" dirty="0" err="1" smtClean="0"/>
              <a:t>ReloCS</a:t>
            </a:r>
            <a:r>
              <a:rPr lang="ru-RU" sz="2200" dirty="0" smtClean="0"/>
              <a:t> и </a:t>
            </a:r>
            <a:r>
              <a:rPr lang="ru-RU" sz="2200" dirty="0" err="1" smtClean="0"/>
              <a:t>ExeIP</a:t>
            </a:r>
            <a:r>
              <a:rPr lang="ru-RU" sz="2200" dirty="0" smtClean="0"/>
              <a:t> могут быть вычислены, например, следующим образом: </a:t>
            </a:r>
          </a:p>
          <a:p>
            <a:pPr marL="0" indent="0">
              <a:buNone/>
            </a:pPr>
            <a:r>
              <a:rPr lang="ru-RU" sz="2200" dirty="0" err="1" smtClean="0"/>
              <a:t>ReloCS</a:t>
            </a:r>
            <a:r>
              <a:rPr lang="ru-RU" sz="2200" dirty="0" smtClean="0"/>
              <a:t> = (</a:t>
            </a:r>
            <a:r>
              <a:rPr lang="ru-RU" sz="2200" dirty="0" err="1" smtClean="0"/>
              <a:t>Len</a:t>
            </a:r>
            <a:r>
              <a:rPr lang="ru-RU" sz="2200" dirty="0" smtClean="0"/>
              <a:t> – HdrSize16)/16;</a:t>
            </a:r>
          </a:p>
          <a:p>
            <a:pPr marL="0" indent="0">
              <a:buNone/>
            </a:pPr>
            <a:r>
              <a:rPr lang="ru-RU" sz="2200" dirty="0" err="1" smtClean="0"/>
              <a:t>Exelp</a:t>
            </a:r>
            <a:r>
              <a:rPr lang="ru-RU" sz="2200" dirty="0" smtClean="0"/>
              <a:t> = (</a:t>
            </a:r>
            <a:r>
              <a:rPr lang="ru-RU" sz="2200" dirty="0" err="1" smtClean="0"/>
              <a:t>Len</a:t>
            </a:r>
            <a:r>
              <a:rPr lang="ru-RU" sz="2200" dirty="0" smtClean="0"/>
              <a:t> – HdrSize16)%16 + </a:t>
            </a:r>
            <a:r>
              <a:rPr lang="ru-RU" sz="2200" dirty="0" err="1" smtClean="0"/>
              <a:t>Delta</a:t>
            </a:r>
            <a:r>
              <a:rPr lang="ru-RU" sz="2200" dirty="0" smtClean="0"/>
              <a:t>. </a:t>
            </a:r>
          </a:p>
          <a:p>
            <a:pPr marL="0" indent="0">
              <a:buNone/>
            </a:pPr>
            <a:r>
              <a:rPr lang="ru-RU" sz="2200" dirty="0" smtClean="0"/>
              <a:t>После заражения программы полная длина ее файла увеличивается на длину вируса. Этот факт также необходимо отразить в полях заголовка. Пусть </a:t>
            </a:r>
            <a:r>
              <a:rPr lang="ru-RU" sz="2200" dirty="0" err="1" smtClean="0"/>
              <a:t>VirLen</a:t>
            </a:r>
            <a:r>
              <a:rPr lang="ru-RU" sz="2200" dirty="0" smtClean="0"/>
              <a:t> – длина кода вируса в байтах, тогда </a:t>
            </a:r>
          </a:p>
          <a:p>
            <a:pPr marL="0" indent="0">
              <a:buNone/>
            </a:pPr>
            <a:r>
              <a:rPr lang="ru-RU" sz="2200" dirty="0" err="1" smtClean="0"/>
              <a:t>PartPag</a:t>
            </a:r>
            <a:r>
              <a:rPr lang="ru-RU" sz="2200" dirty="0" smtClean="0"/>
              <a:t> = (</a:t>
            </a:r>
            <a:r>
              <a:rPr lang="ru-RU" sz="2200" dirty="0" err="1" smtClean="0"/>
              <a:t>Len</a:t>
            </a:r>
            <a:r>
              <a:rPr lang="ru-RU" sz="2200" dirty="0" smtClean="0"/>
              <a:t> + </a:t>
            </a:r>
            <a:r>
              <a:rPr lang="ru-RU" sz="2200" dirty="0" err="1" smtClean="0"/>
              <a:t>VirLen</a:t>
            </a:r>
            <a:r>
              <a:rPr lang="ru-RU" sz="2200" dirty="0" smtClean="0"/>
              <a:t>)%512; </a:t>
            </a:r>
          </a:p>
          <a:p>
            <a:pPr marL="0" indent="0">
              <a:buNone/>
            </a:pPr>
            <a:r>
              <a:rPr lang="ru-RU" sz="2200" dirty="0" err="1" smtClean="0"/>
              <a:t>PageCnt</a:t>
            </a:r>
            <a:r>
              <a:rPr lang="ru-RU" sz="2200" dirty="0" smtClean="0"/>
              <a:t> = (</a:t>
            </a:r>
            <a:r>
              <a:rPr lang="ru-RU" sz="2200" dirty="0" err="1" smtClean="0"/>
              <a:t>Len</a:t>
            </a:r>
            <a:r>
              <a:rPr lang="ru-RU" sz="2200" dirty="0" smtClean="0"/>
              <a:t> + </a:t>
            </a:r>
            <a:r>
              <a:rPr lang="ru-RU" sz="2200" dirty="0" err="1" smtClean="0"/>
              <a:t>VirLen</a:t>
            </a:r>
            <a:r>
              <a:rPr lang="ru-RU" sz="2200" dirty="0" smtClean="0"/>
              <a:t>)/512 + 1.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37" y="3966838"/>
            <a:ext cx="2791238" cy="2194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38" y="3966838"/>
            <a:ext cx="3519762" cy="27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1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512</Words>
  <Application>Microsoft Office PowerPoint</Application>
  <PresentationFormat>Произвольный</PresentationFormat>
  <Paragraphs>121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Лекция 3</vt:lpstr>
      <vt:lpstr>3.1. Вирусы-«спутники»</vt:lpstr>
      <vt:lpstr>Рассмотрим  Spartak_II.2000</vt:lpstr>
      <vt:lpstr>Презентация PowerPoint</vt:lpstr>
      <vt:lpstr>3.2. «Оверлейные» вирусы </vt:lpstr>
      <vt:lpstr>Презентация PowerPoint</vt:lpstr>
      <vt:lpstr>3.3. Вирусы, заражающие COM-программы </vt:lpstr>
      <vt:lpstr>3.3.2. Возврат управления «жертве»</vt:lpstr>
      <vt:lpstr>3.4. Вирусы, заражающие EXE-программы </vt:lpstr>
      <vt:lpstr>3.4.2. Заражение в середину файла </vt:lpstr>
      <vt:lpstr>3.4.3. Заражение в начало файла </vt:lpstr>
      <vt:lpstr>3.5. Нерезидентные вирусы </vt:lpstr>
      <vt:lpstr>3.5.2. Метод поиска в текущем каталоге </vt:lpstr>
      <vt:lpstr>3.5.3. Метод рекурсивного обхода дерева каталогов </vt:lpstr>
      <vt:lpstr>3.5.4. Метод поиска по «тропе» </vt:lpstr>
      <vt:lpstr>3.6.1. Схема распределения памяти в MS-DOS</vt:lpstr>
      <vt:lpstr>3.6.2. Способы выделения вирусом фрагмента памяти </vt:lpstr>
      <vt:lpstr>Презентация PowerPoint</vt:lpstr>
      <vt:lpstr>3.6.3. Обработка прерываний</vt:lpstr>
      <vt:lpstr>3.6.3.1. Перехват запуска программы</vt:lpstr>
      <vt:lpstr>3.6.3.2. Перехват файловых операций </vt:lpstr>
      <vt:lpstr>3.6.3.3. Перехват операций с каталогами </vt:lpstr>
      <vt:lpstr>3.7. Вирусы-«невидимки» </vt:lpstr>
      <vt:lpstr>3.7.1. «Психологическая» невидимость </vt:lpstr>
      <vt:lpstr>3.7.2. Прямое обращение к системе </vt:lpstr>
      <vt:lpstr>3.7.2.1. Метод предопределенных адресов </vt:lpstr>
      <vt:lpstr>3.7.2.2. Метод трассировки прерывания</vt:lpstr>
      <vt:lpstr>Презентация PowerPoint</vt:lpstr>
      <vt:lpstr>3.7.3. Использование SFT </vt:lpstr>
      <vt:lpstr> 3.8. Зашифрованные и полиморфные вирусы для MS-DOS </vt:lpstr>
      <vt:lpstr>Презентация PowerPoint</vt:lpstr>
      <vt:lpstr>3.9. Необычные файловые вирусы для MS-DOS </vt:lpstr>
      <vt:lpstr>3.10. Пример обнаружения, анализа и удаления </vt:lpstr>
      <vt:lpstr>Презентация PowerPoint</vt:lpstr>
      <vt:lpstr>Презентация PowerPoint</vt:lpstr>
      <vt:lpstr>3.10.3. Пишем антивирус </vt:lpstr>
      <vt:lpstr>3.11. MS-DOS-вирусы в эпоху Windows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</dc:title>
  <dc:creator>Илья Федоров</dc:creator>
  <cp:lastModifiedBy>Пользователь Windows</cp:lastModifiedBy>
  <cp:revision>33</cp:revision>
  <dcterms:created xsi:type="dcterms:W3CDTF">2018-07-15T08:38:41Z</dcterms:created>
  <dcterms:modified xsi:type="dcterms:W3CDTF">2018-10-20T09:30:14Z</dcterms:modified>
</cp:coreProperties>
</file>